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0" r:id="rId6"/>
    <p:sldId id="260" r:id="rId7"/>
    <p:sldId id="261" r:id="rId8"/>
    <p:sldId id="265" r:id="rId9"/>
    <p:sldId id="262" r:id="rId10"/>
    <p:sldId id="264" r:id="rId11"/>
    <p:sldId id="266" r:id="rId12"/>
    <p:sldId id="268" r:id="rId13"/>
    <p:sldId id="269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69859-9176-4006-8EEE-32350222D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C3976B-7E26-42C8-A823-653432E46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A50D5-788A-4A49-962D-8D0B63E1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12805-F3BD-4FB8-895F-B8C967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A7A18-4890-4789-8497-E0D93084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9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924F7-7EE2-4812-953A-2D731F04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738BD0-B3F0-45DE-B511-972D32D13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81DAD-88A0-4299-8786-85DAAD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1CAF7-A20E-40D4-98CE-61D60612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8D22-3C0E-4CE3-A6E6-2F23E211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5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7FD977-8314-4AC7-9E76-C5B199AA1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0A38C-5934-4C4A-89DC-F7C12617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9BF97-4C2E-47A0-8C0D-FAFC31DF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F6F6E-82B3-43AB-B9CA-E2CEB095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E6C4D-40E9-4871-AB61-5AA11B23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9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F967-039F-4734-9F4A-3BB7368E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A7B58-96D3-47C9-B2F5-C087A9E9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FB941-721F-4ED6-A4BA-0358BD9F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67701-40E6-4988-9E06-4B5E39B4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DF4EF-2B1B-46C3-9EC6-A3B8DC23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81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B3BD-1C68-4FC8-B938-EF5E9D91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0E904-DE9D-4326-BEE5-85E7DB447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7B587-D533-4592-98EF-BDB7C8B9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C47A7-51F8-4400-9E53-008608A3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1E658-B627-477D-AA51-08A0C1D5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38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0B26D-589F-409C-B7E5-E5F18650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74B01-7BA2-4F7B-BFFC-5C7CDC259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73182-8AA2-4D84-A214-CD2BB76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2A82D-ABD2-47C9-807E-66DD3468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3E0D-C245-446F-A0F7-A64E38FC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4DD675-7C28-4512-ADF4-7DA177B3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55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9ED-EC46-4E66-B29E-8B1C9C12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D6840-76F3-4E7E-9A06-3397796E8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DB4663-5D4F-48FA-9F4E-3A0DD5962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3D7D7-9B06-4673-9CD9-1F503B5AE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A10FC8-6045-4047-933B-43D3A46DC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CDBA8F-E61B-4A11-BA2E-4B2E86CC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E1061-CEC3-46D3-9DC3-DAA8D20A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06BA0-4566-4EA9-903F-D35D7C3F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3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731E-9633-40F3-913B-DBDD82B2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923894-A563-4C4D-A290-F7A9BA4B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816B0-2696-4ABC-B66C-15C471AF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BBC03-4F40-40EF-8F67-EFA68542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41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7557A5-1D91-401F-8C25-8C110123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0F38A-8E34-4E97-B712-18A42AE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F1FDE-DC16-4ACE-ADA3-46B43AFA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8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C9303-804D-4EE9-B537-4B97725C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4C3D0-E673-4873-BA14-E34FB728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04FF8-B78C-4DD3-845D-615AD3406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2FADC5-BBD0-4C93-8999-A9B8FCB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5528B-7496-4F33-BBDB-89000F1B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A7940-31D6-4870-B36C-EF533D65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19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96D6E-D101-441E-BE42-F61BA712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722856-659D-44B7-A0A9-A3ED7934F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2D998-0301-4D4C-BF76-E3308CB67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EF8DB-941B-4820-9A57-A9A1D093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B7690D-9932-40EE-BC81-F8C18BC7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22C68-FEE1-49A4-9F3C-08EA611A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5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C10C78-6783-4CBC-8A45-8CAE47C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488AE-1BFA-4B9F-9014-C4F4EC63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DDD47-4E58-4CF9-85A7-8F6FD2BA0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4C3C-01B7-4DFA-A94B-0E11D8F79789}" type="datetimeFigureOut">
              <a:rPr lang="ko-KR" altLang="en-US" smtClean="0"/>
              <a:t>2017-09-28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AB0C8-3741-4586-A45E-1FEC1042D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D8089-1BA0-4212-A393-1A785CDAA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63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67610-1771-404E-9013-A627A9356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드론 트레이닝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6839C-DF9D-47CB-BF99-F3C3EC2BE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이착륙장</a:t>
            </a:r>
          </a:p>
        </p:txBody>
      </p:sp>
    </p:spTree>
    <p:extLst>
      <p:ext uri="{BB962C8B-B14F-4D97-AF65-F5344CB8AC3E}">
        <p14:creationId xmlns:p14="http://schemas.microsoft.com/office/powerpoint/2010/main" val="394820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632095" cy="54201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빵판 위에 택트스위치와 지그비 모듈을 연결하여 실험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지그비 데이터는 </a:t>
            </a:r>
            <a:r>
              <a:rPr lang="en-US" altLang="ko-KR" sz="2000" dirty="0"/>
              <a:t>PC</a:t>
            </a:r>
            <a:r>
              <a:rPr lang="ko-KR" altLang="en-US" sz="2000" dirty="0"/>
              <a:t>로 받아서 값을 확인하였음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446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17/07/13</a:t>
            </a:r>
            <a:endParaRPr lang="ko-KR" altLang="en-US" sz="2800" dirty="0"/>
          </a:p>
        </p:txBody>
      </p:sp>
      <p:pic>
        <p:nvPicPr>
          <p:cNvPr id="7" name="그림 6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C6396A-FF89-45B4-A043-E0EE58F06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5320" y="-49384"/>
            <a:ext cx="2547524" cy="45289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39F6B-8DFA-4D22-B8BE-7D2B4A35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8" y="3900075"/>
            <a:ext cx="6477000" cy="229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5AD0D-BBB0-4196-9CF4-7542D93FD002}"/>
              </a:ext>
            </a:extLst>
          </p:cNvPr>
          <p:cNvSpPr txBox="1"/>
          <p:nvPr/>
        </p:nvSpPr>
        <p:spPr>
          <a:xfrm>
            <a:off x="4863548" y="1891915"/>
            <a:ext cx="71208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좌측 그림과 같이 구성하여 진행</a:t>
            </a: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우측부터 </a:t>
            </a:r>
            <a:r>
              <a:rPr lang="en-US" altLang="ko-KR" dirty="0"/>
              <a:t>1-1, 1-2, 1-3, 2-1, …, 3-3 </a:t>
            </a:r>
            <a:r>
              <a:rPr lang="ko-KR" altLang="en-US" dirty="0"/>
              <a:t>순으로 가정하여 실험함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7B2D8-D05A-4443-955E-99E58EC6BB81}"/>
              </a:ext>
            </a:extLst>
          </p:cNvPr>
          <p:cNvSpPr txBox="1"/>
          <p:nvPr/>
        </p:nvSpPr>
        <p:spPr>
          <a:xfrm>
            <a:off x="6758607" y="4724671"/>
            <a:ext cx="5155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장비고유번호</a:t>
            </a:r>
            <a:r>
              <a:rPr lang="en-US" altLang="ko-KR" sz="2000" dirty="0"/>
              <a:t>(0x41)</a:t>
            </a:r>
            <a:r>
              <a:rPr lang="ko-KR" altLang="en-US" sz="2000" dirty="0"/>
              <a:t>과 데이터가 올바르게 들어오는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1016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17/08/30</a:t>
            </a:r>
            <a:endParaRPr lang="ko-KR" altLang="en-US" sz="2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DBF730-D852-4E18-BAC0-F18650CD0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2831" y="2237761"/>
            <a:ext cx="4684910" cy="26352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FEF9A-5321-4242-92B1-E94F7D6B0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0" y="1212937"/>
            <a:ext cx="4416213" cy="2484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86358-D7FA-4D80-B8D6-A9BFC9423FE9}"/>
              </a:ext>
            </a:extLst>
          </p:cNvPr>
          <p:cNvSpPr txBox="1"/>
          <p:nvPr/>
        </p:nvSpPr>
        <p:spPr>
          <a:xfrm>
            <a:off x="281608" y="4154619"/>
            <a:ext cx="487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태양전지에 컨트롤러를 연결하여 납축전지 충전과</a:t>
            </a:r>
            <a:r>
              <a:rPr lang="en-US" altLang="ko-KR" dirty="0"/>
              <a:t> </a:t>
            </a:r>
            <a:r>
              <a:rPr lang="ko-KR" altLang="en-US" dirty="0"/>
              <a:t>아두이노의 구동이 가능한지 확인하였음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A25BD-CA7C-4FE1-891A-DA64A5212C58}"/>
              </a:ext>
            </a:extLst>
          </p:cNvPr>
          <p:cNvSpPr txBox="1"/>
          <p:nvPr/>
        </p:nvSpPr>
        <p:spPr>
          <a:xfrm>
            <a:off x="8893815" y="1212937"/>
            <a:ext cx="2834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크기에 맞게 스위치를 </a:t>
            </a:r>
            <a:r>
              <a:rPr lang="en-US" altLang="ko-KR" dirty="0"/>
              <a:t>21</a:t>
            </a:r>
            <a:r>
              <a:rPr lang="ko-KR" altLang="en-US" dirty="0"/>
              <a:t>개로 확장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스위치에 전선을 연결하여 기판에 납땜하였음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37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17/09/12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D9644-7B59-40D7-B0D9-E2D556C7B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1138249"/>
            <a:ext cx="4226560" cy="2377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34D5EE-FDFA-4411-A13A-EDEF2F454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8" y="3898564"/>
            <a:ext cx="4226560" cy="2377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14443-089C-4858-93A1-AEB54C401E76}"/>
              </a:ext>
            </a:extLst>
          </p:cNvPr>
          <p:cNvSpPr txBox="1"/>
          <p:nvPr/>
        </p:nvSpPr>
        <p:spPr>
          <a:xfrm>
            <a:off x="5012633" y="1138249"/>
            <a:ext cx="626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이착륙장 프로토타입을 완성시킴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</a:t>
            </a:r>
            <a:r>
              <a:rPr lang="ko-KR" altLang="en-US" dirty="0"/>
              <a:t>는 트랜지스터 혹은 릴레이 모듈의 부재로 부착하지 못하였음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17/09/26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9F9AC-C717-42C2-9DEF-00BE52A0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8" y="1195077"/>
            <a:ext cx="3894152" cy="2190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CB99B4-3137-4653-8D3C-C8BBAA4A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8" y="3825239"/>
            <a:ext cx="3894152" cy="2190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6DA828-9D8E-47CE-ADDD-A0651F1AC51E}"/>
              </a:ext>
            </a:extLst>
          </p:cNvPr>
          <p:cNvSpPr txBox="1"/>
          <p:nvPr/>
        </p:nvSpPr>
        <p:spPr>
          <a:xfrm>
            <a:off x="5012633" y="1138249"/>
            <a:ext cx="62649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</a:t>
            </a:r>
            <a:r>
              <a:rPr lang="ko-KR" altLang="en-US" dirty="0"/>
              <a:t>와 릴레이 모듈을 부착함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 소스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r>
              <a:rPr lang="en-US" altLang="ko-KR" dirty="0"/>
              <a:t>(mthread)</a:t>
            </a:r>
            <a:r>
              <a:rPr lang="ko-KR" altLang="en-US" dirty="0"/>
              <a:t>를 활용</a:t>
            </a:r>
            <a:r>
              <a:rPr lang="en-US" altLang="ko-KR" dirty="0"/>
              <a:t>,</a:t>
            </a:r>
            <a:r>
              <a:rPr lang="ko-KR" altLang="en-US" dirty="0"/>
              <a:t> 시분할 방식의 멀티스레드로 구현함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통신 기능을 제외한 다른 기능들을</a:t>
            </a:r>
            <a:r>
              <a:rPr lang="en-US" altLang="ko-KR" dirty="0"/>
              <a:t> 1</a:t>
            </a:r>
            <a:r>
              <a:rPr lang="ko-KR" altLang="en-US" dirty="0"/>
              <a:t>밀리초의 딜레이를 갖게 함</a:t>
            </a:r>
            <a:r>
              <a:rPr lang="en-US" altLang="ko-KR" dirty="0"/>
              <a:t>. (</a:t>
            </a:r>
            <a:r>
              <a:rPr lang="ko-KR" altLang="en-US" dirty="0"/>
              <a:t>통신기능의 딜레이는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배선정리 및 태양전지 컨트롤러를</a:t>
            </a:r>
            <a:r>
              <a:rPr lang="en-US" altLang="ko-KR" dirty="0"/>
              <a:t> </a:t>
            </a:r>
            <a:r>
              <a:rPr lang="ko-KR" altLang="en-US" dirty="0"/>
              <a:t>케이블타이 고정방식에서 케이스를 만들어 고정시키는 방식으로 바꾸어 유지보수에 편리하게 만듬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122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문제점 및 해결방안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632095" cy="54201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중량 및 크기때문에 운반이 어려움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재료의 경량화 및 소형화 필요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충격에 약하며 기판이 노출되어 있어 물에 취약함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600" dirty="0"/>
              <a:t>3D</a:t>
            </a:r>
            <a:r>
              <a:rPr lang="ko-KR" altLang="en-US" sz="1600" dirty="0"/>
              <a:t>프린터를 활용하여 케이스를 만들어 기판 및 센서 보호 필요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위치에 따라 감지에 어려움이 있음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1kg</a:t>
            </a:r>
            <a:r>
              <a:rPr lang="ko-KR" altLang="en-US" sz="2000" dirty="0"/>
              <a:t>미만의 드론은 측정이 불가능함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센서를 바꾸어 스위치방식이 아닌 적외선 혹은 초음파 센싱 방식 고려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유지보수가 어려움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600" dirty="0"/>
              <a:t>접착제</a:t>
            </a:r>
            <a:r>
              <a:rPr lang="en-US" altLang="ko-KR" sz="1600" dirty="0"/>
              <a:t>, </a:t>
            </a:r>
            <a:r>
              <a:rPr lang="ko-KR" altLang="en-US" sz="1600" dirty="0"/>
              <a:t>테이프</a:t>
            </a:r>
            <a:r>
              <a:rPr lang="en-US" altLang="ko-KR" sz="1600" dirty="0"/>
              <a:t>, </a:t>
            </a:r>
            <a:r>
              <a:rPr lang="ko-KR" altLang="en-US" sz="1600" dirty="0"/>
              <a:t>케이블 타이 사용을 최대한 지양하고 스크류방식 또는 최대한 부착 및 탈착이 용이한 방식으로 제작 고려</a:t>
            </a:r>
          </a:p>
        </p:txBody>
      </p:sp>
    </p:spTree>
    <p:extLst>
      <p:ext uri="{BB962C8B-B14F-4D97-AF65-F5344CB8AC3E}">
        <p14:creationId xmlns:p14="http://schemas.microsoft.com/office/powerpoint/2010/main" val="134652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Revision</a:t>
            </a:r>
            <a:endParaRPr lang="ko-KR" altLang="en-US" sz="2800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D9E1C3C-CAF1-40D1-8052-D17B24FC9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716001"/>
              </p:ext>
            </p:extLst>
          </p:nvPr>
        </p:nvGraphicFramePr>
        <p:xfrm>
          <a:off x="280988" y="914400"/>
          <a:ext cx="11633199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195">
                  <a:extLst>
                    <a:ext uri="{9D8B030D-6E8A-4147-A177-3AD203B41FA5}">
                      <a16:colId xmlns:a16="http://schemas.microsoft.com/office/drawing/2014/main" val="14150880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181596559"/>
                    </a:ext>
                  </a:extLst>
                </a:gridCol>
                <a:gridCol w="7143404">
                  <a:extLst>
                    <a:ext uri="{9D8B030D-6E8A-4147-A177-3AD203B41FA5}">
                      <a16:colId xmlns:a16="http://schemas.microsoft.com/office/drawing/2014/main" val="158929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Remark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17/07/13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8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17/08/30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현황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5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17/09/12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사항 기입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스위치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포맷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프로토콜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현황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3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17/09/26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사항 기입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이착륙장 사양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시스템 구성도</a:t>
                      </a:r>
                      <a:r>
                        <a:rPr lang="en-US" altLang="ko-KR" dirty="0"/>
                        <a:t> ,</a:t>
                      </a:r>
                      <a:r>
                        <a:rPr lang="ko-KR" altLang="en-US" dirty="0"/>
                        <a:t>프로토콜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현황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4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2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2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0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8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4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0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72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 fontScale="85000" lnSpcReduction="20000"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개요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요구 사항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장치 사양</a:t>
            </a: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구성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사용</a:t>
            </a:r>
            <a:r>
              <a:rPr lang="en-US" altLang="ko-KR" sz="2000" dirty="0"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시스템 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/>
              <a:t>데이터 포맷 </a:t>
            </a:r>
            <a:r>
              <a:rPr lang="en-US" altLang="ko-KR" sz="2000" dirty="0"/>
              <a:t>&amp;</a:t>
            </a:r>
            <a:r>
              <a:rPr lang="ko-KR" altLang="en-US" sz="2000" dirty="0"/>
              <a:t> 스위치 배치 </a:t>
            </a:r>
            <a:r>
              <a:rPr lang="en-US" altLang="ko-KR" sz="2000" dirty="0"/>
              <a:t>&amp; LED</a:t>
            </a:r>
            <a:r>
              <a:rPr lang="ko-KR" altLang="en-US" sz="2000" dirty="0"/>
              <a:t>제어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프로토콜</a:t>
            </a:r>
            <a:endParaRPr lang="en-US" altLang="ko-KR" sz="16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현황</a:t>
            </a:r>
            <a:endParaRPr lang="en-US" altLang="ko-KR" sz="2000" dirty="0">
              <a:latin typeface="+mj-ea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17/07/13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17/09/12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17/09/26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endParaRPr lang="en-US" altLang="ko-KR" sz="2000" dirty="0">
              <a:latin typeface="+mj-ea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문제점</a:t>
            </a:r>
            <a:endParaRPr lang="en-US" altLang="ko-KR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51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 </a:t>
            </a:r>
            <a:r>
              <a:rPr lang="en-US" altLang="ko-KR" sz="2800" dirty="0"/>
              <a:t>– </a:t>
            </a:r>
            <a:r>
              <a:rPr lang="ko-KR" altLang="en-US" sz="2800" dirty="0"/>
              <a:t>요구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이착륙장에 배치한 스위치를 통해 어느 위치에 드론이 착륙했는지 확인해야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LED</a:t>
            </a:r>
            <a:r>
              <a:rPr lang="ko-KR" altLang="en-US" sz="2000" dirty="0"/>
              <a:t>로 이착륙장의 상태 표현 및 착륙 유도를 해야함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그라운드 시스템과는 </a:t>
            </a:r>
            <a:r>
              <a:rPr lang="en-US" altLang="ko-KR" sz="2000" dirty="0"/>
              <a:t>ZIGBEE</a:t>
            </a:r>
            <a:r>
              <a:rPr lang="ko-KR" altLang="en-US" sz="2000" dirty="0"/>
              <a:t>통신을 사용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533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 </a:t>
            </a:r>
            <a:r>
              <a:rPr lang="en-US" altLang="ko-KR" sz="2800" dirty="0"/>
              <a:t>– </a:t>
            </a:r>
            <a:r>
              <a:rPr lang="ko-KR" altLang="en-US" sz="2800" dirty="0"/>
              <a:t>장치 사양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</a:t>
            </a:r>
            <a:r>
              <a:rPr lang="en-US" altLang="ko-KR" sz="2000" dirty="0"/>
              <a:t>: 110 * 110 * 12 [</a:t>
            </a:r>
            <a:r>
              <a:rPr lang="ko-KR" altLang="en-US" sz="2000" dirty="0"/>
              <a:t>가로 </a:t>
            </a:r>
            <a:r>
              <a:rPr lang="en-US" altLang="ko-KR" sz="2000" dirty="0"/>
              <a:t>* </a:t>
            </a:r>
            <a:r>
              <a:rPr lang="ko-KR" altLang="en-US" sz="2000" dirty="0"/>
              <a:t>세로 </a:t>
            </a:r>
            <a:r>
              <a:rPr lang="en-US" altLang="ko-KR" sz="2000" dirty="0"/>
              <a:t>* </a:t>
            </a:r>
            <a:r>
              <a:rPr lang="ko-KR" altLang="en-US" sz="2000" dirty="0"/>
              <a:t>두께</a:t>
            </a:r>
            <a:r>
              <a:rPr lang="en-US" altLang="ko-KR" sz="2000" dirty="0"/>
              <a:t>](</a:t>
            </a:r>
            <a:r>
              <a:rPr lang="ko-KR" altLang="en-US" sz="2000" dirty="0"/>
              <a:t>단위 </a:t>
            </a:r>
            <a:r>
              <a:rPr lang="en-US" altLang="ko-KR" sz="2000" dirty="0"/>
              <a:t>: cm)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중량 </a:t>
            </a:r>
            <a:r>
              <a:rPr lang="en-US" altLang="ko-KR" sz="2000" dirty="0"/>
              <a:t>: 7kg</a:t>
            </a:r>
          </a:p>
          <a:p>
            <a:endParaRPr lang="en-US" altLang="ko-KR" sz="2000" dirty="0"/>
          </a:p>
          <a:p>
            <a:r>
              <a:rPr lang="ko-KR" altLang="en-US" sz="2000" dirty="0"/>
              <a:t>측정가능중량 </a:t>
            </a:r>
            <a:r>
              <a:rPr lang="en-US" altLang="ko-KR" sz="2000" dirty="0"/>
              <a:t>: 1kg ~ 50kg</a:t>
            </a:r>
          </a:p>
          <a:p>
            <a:endParaRPr lang="en-US" altLang="ko-KR" sz="2000" dirty="0"/>
          </a:p>
          <a:p>
            <a:r>
              <a:rPr lang="ko-KR" altLang="en-US" sz="2000" dirty="0"/>
              <a:t>통신거리 </a:t>
            </a:r>
            <a:r>
              <a:rPr lang="en-US" altLang="ko-KR" sz="20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7061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사용 구성도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E4342-2A5A-43E2-A122-4F1C45AA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51" y="2744251"/>
            <a:ext cx="3499119" cy="951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C692-E11A-4A3B-8C0C-313E42AA2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8" y="2664052"/>
            <a:ext cx="1532696" cy="1166182"/>
          </a:xfrm>
          <a:prstGeom prst="rect">
            <a:avLst/>
          </a:prstGeom>
        </p:spPr>
      </p:pic>
      <p:pic>
        <p:nvPicPr>
          <p:cNvPr id="7" name="그림 6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4F95AF7D-2BB5-48D4-BFAA-FDE6DD70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24" y="2650386"/>
            <a:ext cx="851868" cy="1193515"/>
          </a:xfrm>
          <a:prstGeom prst="rect">
            <a:avLst/>
          </a:prstGeom>
        </p:spPr>
      </p:pic>
      <p:pic>
        <p:nvPicPr>
          <p:cNvPr id="9" name="그래픽 8" descr="랩톱">
            <a:extLst>
              <a:ext uri="{FF2B5EF4-FFF2-40B4-BE49-F238E27FC236}">
                <a16:creationId xmlns:a16="http://schemas.microsoft.com/office/drawing/2014/main" id="{56D2334F-21C2-4630-996D-4E33C6B79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3470" y="2400145"/>
            <a:ext cx="1693996" cy="169399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42003CA-E0BA-43BF-BFC6-44E18A5290D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72970" y="3247143"/>
            <a:ext cx="6103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70D58-5767-4B83-9100-5979477E715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615994" y="3247143"/>
            <a:ext cx="85443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C361C2-14CC-4CFC-A89D-D5C283F98FB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322292" y="3247143"/>
            <a:ext cx="841178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71554D-4211-4C08-A8BD-7C7CEEB046C8}"/>
              </a:ext>
            </a:extLst>
          </p:cNvPr>
          <p:cNvSpPr txBox="1"/>
          <p:nvPr/>
        </p:nvSpPr>
        <p:spPr>
          <a:xfrm>
            <a:off x="2169412" y="3830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이착륙장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898D6-D4F0-4172-BDA6-0517F77E13FF}"/>
              </a:ext>
            </a:extLst>
          </p:cNvPr>
          <p:cNvSpPr txBox="1"/>
          <p:nvPr/>
        </p:nvSpPr>
        <p:spPr>
          <a:xfrm>
            <a:off x="9069344" y="38720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그라운드 시스템</a:t>
            </a:r>
          </a:p>
        </p:txBody>
      </p:sp>
    </p:spTree>
    <p:extLst>
      <p:ext uri="{BB962C8B-B14F-4D97-AF65-F5344CB8AC3E}">
        <p14:creationId xmlns:p14="http://schemas.microsoft.com/office/powerpoint/2010/main" val="36763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시스템 구성도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41B637-3172-4E9A-9914-0252C9823343}"/>
              </a:ext>
            </a:extLst>
          </p:cNvPr>
          <p:cNvSpPr/>
          <p:nvPr/>
        </p:nvSpPr>
        <p:spPr>
          <a:xfrm>
            <a:off x="599640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이착륙장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53AD6-6CCB-48A8-8418-4C3DE13E27A0}"/>
              </a:ext>
            </a:extLst>
          </p:cNvPr>
          <p:cNvGrpSpPr/>
          <p:nvPr/>
        </p:nvGrpSpPr>
        <p:grpSpPr>
          <a:xfrm>
            <a:off x="3017764" y="2337970"/>
            <a:ext cx="2311604" cy="2245490"/>
            <a:chOff x="1062684" y="2717349"/>
            <a:chExt cx="1733220" cy="12580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6437AC-AC6F-4BED-91C1-C3A907C7F3B7}"/>
                </a:ext>
              </a:extLst>
            </p:cNvPr>
            <p:cNvSpPr/>
            <p:nvPr/>
          </p:nvSpPr>
          <p:spPr>
            <a:xfrm>
              <a:off x="1272912" y="3162397"/>
              <a:ext cx="1312764" cy="6738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센서 데이터 처리 및 저장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26E69-6080-4E91-985B-89761BF72269}"/>
                </a:ext>
              </a:extLst>
            </p:cNvPr>
            <p:cNvSpPr/>
            <p:nvPr/>
          </p:nvSpPr>
          <p:spPr>
            <a:xfrm>
              <a:off x="1062684" y="2717349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센서 데이터 수집부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6B0765-6FA2-4619-BE37-8D5C4455BD9A}"/>
              </a:ext>
            </a:extLst>
          </p:cNvPr>
          <p:cNvSpPr/>
          <p:nvPr/>
        </p:nvSpPr>
        <p:spPr>
          <a:xfrm>
            <a:off x="9989007" y="4778875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그라운드 시스템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733219-D41E-40CC-91EC-9732968E437E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364916" y="3733695"/>
            <a:ext cx="93323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5D1573-6595-4AC3-891B-DF424C1C07C6}"/>
              </a:ext>
            </a:extLst>
          </p:cNvPr>
          <p:cNvSpPr txBox="1"/>
          <p:nvPr/>
        </p:nvSpPr>
        <p:spPr>
          <a:xfrm>
            <a:off x="8885502" y="4949861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ZIGBEE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D55515-05FE-473C-A5CD-34BEC4D2776C}"/>
              </a:ext>
            </a:extLst>
          </p:cNvPr>
          <p:cNvSpPr/>
          <p:nvPr/>
        </p:nvSpPr>
        <p:spPr>
          <a:xfrm>
            <a:off x="6173994" y="4462266"/>
            <a:ext cx="2361736" cy="4176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패킹 및 송신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C2EC49-3C53-4285-A2B2-3BAD4963894E}"/>
              </a:ext>
            </a:extLst>
          </p:cNvPr>
          <p:cNvSpPr/>
          <p:nvPr/>
        </p:nvSpPr>
        <p:spPr>
          <a:xfrm>
            <a:off x="5982216" y="3992025"/>
            <a:ext cx="2745293" cy="2034255"/>
          </a:xfrm>
          <a:prstGeom prst="rect">
            <a:avLst/>
          </a:prstGeom>
          <a:noFill/>
          <a:ln w="31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rgbClr val="00B0F0"/>
                </a:solidFill>
              </a:rPr>
              <a:t>통신 데이터 처리부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42C11F-0D4E-4722-B4BC-DB96B3FECA06}"/>
              </a:ext>
            </a:extLst>
          </p:cNvPr>
          <p:cNvSpPr/>
          <p:nvPr/>
        </p:nvSpPr>
        <p:spPr>
          <a:xfrm>
            <a:off x="6173994" y="5327580"/>
            <a:ext cx="2361736" cy="4948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ACK</a:t>
            </a:r>
            <a:r>
              <a:rPr lang="ko-KR" altLang="en-US" sz="1400" b="1" dirty="0">
                <a:solidFill>
                  <a:schemeClr val="tx1"/>
                </a:solidFill>
              </a:rPr>
              <a:t>메세지 수신 및 파싱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254A85-BEC1-408B-8C6F-0243F5D4F451}"/>
              </a:ext>
            </a:extLst>
          </p:cNvPr>
          <p:cNvGrpSpPr/>
          <p:nvPr/>
        </p:nvGrpSpPr>
        <p:grpSpPr>
          <a:xfrm>
            <a:off x="5982216" y="1219420"/>
            <a:ext cx="2745293" cy="1912907"/>
            <a:chOff x="6138264" y="662608"/>
            <a:chExt cx="2311604" cy="16753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EB6D69-7C9B-4685-96C2-FC626CB61A8D}"/>
                </a:ext>
              </a:extLst>
            </p:cNvPr>
            <p:cNvSpPr/>
            <p:nvPr/>
          </p:nvSpPr>
          <p:spPr>
            <a:xfrm>
              <a:off x="6267460" y="1733176"/>
              <a:ext cx="2053207" cy="44250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시리얼 모니터 출력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BE0334-4140-430C-BB27-F96713CCF26E}"/>
                </a:ext>
              </a:extLst>
            </p:cNvPr>
            <p:cNvSpPr/>
            <p:nvPr/>
          </p:nvSpPr>
          <p:spPr>
            <a:xfrm>
              <a:off x="6138264" y="662608"/>
              <a:ext cx="2311604" cy="1675361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출력 처리부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2D65DC-264A-414D-B466-76862AB9996A}"/>
                </a:ext>
              </a:extLst>
            </p:cNvPr>
            <p:cNvSpPr/>
            <p:nvPr/>
          </p:nvSpPr>
          <p:spPr>
            <a:xfrm>
              <a:off x="6267460" y="1104163"/>
              <a:ext cx="2053208" cy="44250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LED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릴레이모듈 제어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B7C7BC3-256D-4064-A110-EA0FB0CD9DA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535730" y="4671094"/>
            <a:ext cx="1453277" cy="2605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C631069-75B7-4D5E-8A77-CAC0623C0C7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8535731" y="5327580"/>
            <a:ext cx="1453277" cy="247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741E585-E50C-4488-A6A4-530BA67C638A}"/>
              </a:ext>
            </a:extLst>
          </p:cNvPr>
          <p:cNvCxnSpPr>
            <a:stCxn id="24" idx="0"/>
            <a:endCxn id="19" idx="2"/>
          </p:cNvCxnSpPr>
          <p:nvPr/>
        </p:nvCxnSpPr>
        <p:spPr>
          <a:xfrm flipV="1">
            <a:off x="7354862" y="4879921"/>
            <a:ext cx="0" cy="44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02552B-4779-4746-BB54-B532F3523C1C}"/>
              </a:ext>
            </a:extLst>
          </p:cNvPr>
          <p:cNvSpPr txBox="1"/>
          <p:nvPr/>
        </p:nvSpPr>
        <p:spPr>
          <a:xfrm>
            <a:off x="6360808" y="4967971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Ack</a:t>
            </a:r>
            <a:r>
              <a:rPr lang="ko-KR" altLang="en-US" sz="1400" dirty="0">
                <a:solidFill>
                  <a:schemeClr val="accent1"/>
                </a:solidFill>
              </a:rPr>
              <a:t>수신 시 송신 중단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2AAABCE-64AC-404A-98EF-89B9E234E130}"/>
              </a:ext>
            </a:extLst>
          </p:cNvPr>
          <p:cNvCxnSpPr>
            <a:stCxn id="16" idx="3"/>
            <a:endCxn id="25" idx="1"/>
          </p:cNvCxnSpPr>
          <p:nvPr/>
        </p:nvCxnSpPr>
        <p:spPr>
          <a:xfrm flipV="1">
            <a:off x="5048986" y="1976208"/>
            <a:ext cx="1086665" cy="17574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ABEC1FB-3105-48D8-8FD6-1015AE9240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5048986" y="2694408"/>
            <a:ext cx="1086665" cy="103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084D531-F981-4B78-8184-4F00BBD9A4A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5048986" y="3733694"/>
            <a:ext cx="1125008" cy="937400"/>
          </a:xfrm>
          <a:prstGeom prst="bentConnector3">
            <a:avLst>
              <a:gd name="adj1" fmla="val 476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C4E0DD-5F9B-4AAB-B61E-C27FF4680CBD}"/>
              </a:ext>
            </a:extLst>
          </p:cNvPr>
          <p:cNvSpPr txBox="1"/>
          <p:nvPr/>
        </p:nvSpPr>
        <p:spPr>
          <a:xfrm>
            <a:off x="5631274" y="3425917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센서 데이터 변화 감지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90BD61-2EA7-4830-A976-6B92A9DD93E3}"/>
              </a:ext>
            </a:extLst>
          </p:cNvPr>
          <p:cNvSpPr/>
          <p:nvPr/>
        </p:nvSpPr>
        <p:spPr>
          <a:xfrm>
            <a:off x="9989007" y="2441782"/>
            <a:ext cx="1765276" cy="5052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컴퓨터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51F7C7-48AF-4E71-981C-5BFE92C56695}"/>
              </a:ext>
            </a:extLst>
          </p:cNvPr>
          <p:cNvSpPr/>
          <p:nvPr/>
        </p:nvSpPr>
        <p:spPr>
          <a:xfrm>
            <a:off x="9989007" y="1723582"/>
            <a:ext cx="1765276" cy="5052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LED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57A3927-05DA-4D82-B055-CF078E7013F7}"/>
              </a:ext>
            </a:extLst>
          </p:cNvPr>
          <p:cNvCxnSpPr>
            <a:stCxn id="25" idx="3"/>
            <a:endCxn id="63" idx="1"/>
          </p:cNvCxnSpPr>
          <p:nvPr/>
        </p:nvCxnSpPr>
        <p:spPr>
          <a:xfrm>
            <a:off x="8574069" y="1976208"/>
            <a:ext cx="1414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55D10C8-0540-4DED-9F65-67C55220CC6D}"/>
              </a:ext>
            </a:extLst>
          </p:cNvPr>
          <p:cNvCxnSpPr>
            <a:stCxn id="22" idx="3"/>
            <a:endCxn id="62" idx="1"/>
          </p:cNvCxnSpPr>
          <p:nvPr/>
        </p:nvCxnSpPr>
        <p:spPr>
          <a:xfrm>
            <a:off x="8574068" y="2694408"/>
            <a:ext cx="1414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1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포맷 </a:t>
            </a:r>
            <a:r>
              <a:rPr lang="en-US" altLang="ko-KR" sz="2800" dirty="0"/>
              <a:t>&amp;</a:t>
            </a:r>
            <a:r>
              <a:rPr lang="ko-KR" altLang="en-US" sz="2800" dirty="0"/>
              <a:t> 스위치 배치 </a:t>
            </a:r>
            <a:r>
              <a:rPr lang="en-US" altLang="ko-KR" sz="2800" dirty="0"/>
              <a:t>&amp; LED</a:t>
            </a:r>
            <a:r>
              <a:rPr lang="ko-KR" altLang="en-US" sz="2800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55" y="3341316"/>
            <a:ext cx="8993335" cy="319072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Type : uint32_t(4</a:t>
            </a:r>
            <a:r>
              <a:rPr lang="ko-KR" altLang="en-US" sz="2000" dirty="0"/>
              <a:t>바이트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Name : switch_state</a:t>
            </a:r>
          </a:p>
          <a:p>
            <a:r>
              <a:rPr lang="ko-KR" altLang="en-US" sz="2000" dirty="0"/>
              <a:t>스위치 입력 발생 시 해당 비트를 </a:t>
            </a:r>
            <a:r>
              <a:rPr lang="en-US" altLang="ko-KR" sz="2000" dirty="0"/>
              <a:t>1</a:t>
            </a:r>
            <a:r>
              <a:rPr lang="ko-KR" altLang="en-US" sz="2000" dirty="0"/>
              <a:t>로 체크하고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 외의 경우 </a:t>
            </a:r>
            <a:r>
              <a:rPr lang="en-US" altLang="ko-KR" sz="2000" dirty="0"/>
              <a:t>0</a:t>
            </a:r>
            <a:r>
              <a:rPr lang="ko-KR" altLang="en-US" sz="2000" dirty="0"/>
              <a:t>으로 체크함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스위치 입력이 없을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 </a:t>
            </a:r>
            <a:r>
              <a:rPr lang="ko-KR" altLang="en-US" sz="2000" dirty="0">
                <a:solidFill>
                  <a:srgbClr val="0070C0"/>
                </a:solidFill>
              </a:rPr>
              <a:t>파란색</a:t>
            </a:r>
            <a:endParaRPr lang="en-US" altLang="ko-KR" sz="2000" dirty="0">
              <a:solidFill>
                <a:srgbClr val="0070C0"/>
              </a:solidFill>
            </a:endParaRPr>
          </a:p>
          <a:p>
            <a:r>
              <a:rPr lang="en-US" altLang="ko-KR" sz="2000" dirty="0"/>
              <a:t>3-3</a:t>
            </a:r>
            <a:r>
              <a:rPr lang="ko-KR" altLang="en-US" sz="2000" dirty="0"/>
              <a:t>스위치를 제외한 스위치 입력 발생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 </a:t>
            </a:r>
            <a:r>
              <a:rPr lang="ko-KR" altLang="en-US" sz="2000" dirty="0">
                <a:solidFill>
                  <a:srgbClr val="FF0000"/>
                </a:solidFill>
              </a:rPr>
              <a:t>빨간색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3-3</a:t>
            </a:r>
            <a:r>
              <a:rPr lang="ko-KR" altLang="en-US" sz="2000" dirty="0"/>
              <a:t>스위치를 포함한 스위치 입력 발생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 </a:t>
            </a:r>
            <a:r>
              <a:rPr lang="ko-KR" altLang="en-US" sz="2000" dirty="0">
                <a:solidFill>
                  <a:srgbClr val="00B050"/>
                </a:solidFill>
              </a:rPr>
              <a:t>초록색</a:t>
            </a:r>
            <a:endParaRPr lang="en-US" altLang="ko-KR" sz="2000" dirty="0">
              <a:solidFill>
                <a:srgbClr val="00B050"/>
              </a:solidFill>
            </a:endParaRPr>
          </a:p>
          <a:p>
            <a:endParaRPr lang="ko-KR" altLang="en-US" sz="2000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2BBCD79-1D42-461F-9A25-D3005E463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761237"/>
              </p:ext>
            </p:extLst>
          </p:nvPr>
        </p:nvGraphicFramePr>
        <p:xfrm>
          <a:off x="279948" y="904512"/>
          <a:ext cx="11633202" cy="22250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사용하지 않음 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1-3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2-5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3-5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5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4-5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SW 5-3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017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B5F7864-3EAC-4D63-9C86-CB875602CB72}"/>
              </a:ext>
            </a:extLst>
          </p:cNvPr>
          <p:cNvGrpSpPr/>
          <p:nvPr/>
        </p:nvGrpSpPr>
        <p:grpSpPr>
          <a:xfrm>
            <a:off x="9843654" y="3558780"/>
            <a:ext cx="457176" cy="546866"/>
            <a:chOff x="9703915" y="3880223"/>
            <a:chExt cx="457176" cy="54686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D835026-CEA7-4422-8B55-028BFA5EF7AE}"/>
                </a:ext>
              </a:extLst>
            </p:cNvPr>
            <p:cNvGrpSpPr/>
            <p:nvPr/>
          </p:nvGrpSpPr>
          <p:grpSpPr>
            <a:xfrm>
              <a:off x="9793357" y="3880223"/>
              <a:ext cx="278296" cy="278296"/>
              <a:chOff x="1126435" y="1060174"/>
              <a:chExt cx="278296" cy="27829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4EEFCCE-B2C0-40D4-95EB-123B2324FB3B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7BA0336-6C58-4253-A95B-EDEA81308D24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FA1DF-6D35-4FA8-A89A-29F51909AD95}"/>
                </a:ext>
              </a:extLst>
            </p:cNvPr>
            <p:cNvSpPr txBox="1"/>
            <p:nvPr/>
          </p:nvSpPr>
          <p:spPr>
            <a:xfrm>
              <a:off x="9703915" y="411931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1-1</a:t>
              </a:r>
              <a:endParaRPr lang="ko-KR" altLang="en-US" sz="1400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08635C-9C29-4E3C-A09D-07AC9BDA8F72}"/>
              </a:ext>
            </a:extLst>
          </p:cNvPr>
          <p:cNvGrpSpPr/>
          <p:nvPr/>
        </p:nvGrpSpPr>
        <p:grpSpPr>
          <a:xfrm>
            <a:off x="10436672" y="3557546"/>
            <a:ext cx="457176" cy="555264"/>
            <a:chOff x="10253880" y="3627823"/>
            <a:chExt cx="457176" cy="5552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045668F-2C44-4D78-925F-852FE97B91C4}"/>
                </a:ext>
              </a:extLst>
            </p:cNvPr>
            <p:cNvGrpSpPr/>
            <p:nvPr/>
          </p:nvGrpSpPr>
          <p:grpSpPr>
            <a:xfrm>
              <a:off x="10343322" y="3627823"/>
              <a:ext cx="278296" cy="278296"/>
              <a:chOff x="1126435" y="1060174"/>
              <a:chExt cx="278296" cy="278296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0D85789-8154-4B39-88B9-CCE065F6D501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3086812-6C64-41CD-9E6A-A9BC76BFF0F3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AB4FDC-AD74-4E43-956C-D8A8BBE037DF}"/>
                </a:ext>
              </a:extLst>
            </p:cNvPr>
            <p:cNvSpPr txBox="1"/>
            <p:nvPr/>
          </p:nvSpPr>
          <p:spPr>
            <a:xfrm>
              <a:off x="10253880" y="3875310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1-2</a:t>
              </a:r>
              <a:endParaRPr lang="ko-KR" altLang="en-US" sz="14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A49510-F5F5-4E38-9D24-B5E9D6B2D5B8}"/>
              </a:ext>
            </a:extLst>
          </p:cNvPr>
          <p:cNvGrpSpPr/>
          <p:nvPr/>
        </p:nvGrpSpPr>
        <p:grpSpPr>
          <a:xfrm>
            <a:off x="10979982" y="3560451"/>
            <a:ext cx="457176" cy="553830"/>
            <a:chOff x="10803808" y="3880222"/>
            <a:chExt cx="457176" cy="553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03BCE90-30DE-422F-A35D-F27181ADBA7B}"/>
                </a:ext>
              </a:extLst>
            </p:cNvPr>
            <p:cNvGrpSpPr/>
            <p:nvPr/>
          </p:nvGrpSpPr>
          <p:grpSpPr>
            <a:xfrm>
              <a:off x="10889975" y="3880222"/>
              <a:ext cx="278296" cy="278296"/>
              <a:chOff x="1126435" y="1060174"/>
              <a:chExt cx="278296" cy="27829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2E69E3E-FD0B-4C13-8524-CCB342F673F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130091F8-0B4E-4C9A-B54F-241A836598C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C0F7F0-E85E-4D7E-B0D4-844A2A229CDF}"/>
                </a:ext>
              </a:extLst>
            </p:cNvPr>
            <p:cNvSpPr txBox="1"/>
            <p:nvPr/>
          </p:nvSpPr>
          <p:spPr>
            <a:xfrm>
              <a:off x="10803808" y="412627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1-3</a:t>
              </a:r>
              <a:endParaRPr lang="ko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121B405-715A-443C-A8AD-0D224BC9877A}"/>
              </a:ext>
            </a:extLst>
          </p:cNvPr>
          <p:cNvGrpSpPr/>
          <p:nvPr/>
        </p:nvGrpSpPr>
        <p:grpSpPr>
          <a:xfrm>
            <a:off x="9264505" y="4139556"/>
            <a:ext cx="457176" cy="556696"/>
            <a:chOff x="9435568" y="4436476"/>
            <a:chExt cx="457176" cy="55669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3654C40-AC8F-4D4A-AFC3-DDBDF4149397}"/>
                </a:ext>
              </a:extLst>
            </p:cNvPr>
            <p:cNvGrpSpPr/>
            <p:nvPr/>
          </p:nvGrpSpPr>
          <p:grpSpPr>
            <a:xfrm>
              <a:off x="9525009" y="4436476"/>
              <a:ext cx="278296" cy="278296"/>
              <a:chOff x="1126435" y="1060174"/>
              <a:chExt cx="278296" cy="278296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FDAE05B-2AB6-4612-940F-B559F2B49588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D3F7BBF8-7125-4C52-B737-8D50B751A636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F438B4-F992-4B31-B82F-A1A5C07FC341}"/>
                </a:ext>
              </a:extLst>
            </p:cNvPr>
            <p:cNvSpPr txBox="1"/>
            <p:nvPr/>
          </p:nvSpPr>
          <p:spPr>
            <a:xfrm>
              <a:off x="9435568" y="468539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2-1</a:t>
              </a:r>
              <a:endParaRPr lang="ko-KR" altLang="en-US" sz="14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91660F-A3E2-4F2F-AD51-6AD739FF46FB}"/>
              </a:ext>
            </a:extLst>
          </p:cNvPr>
          <p:cNvGrpSpPr/>
          <p:nvPr/>
        </p:nvGrpSpPr>
        <p:grpSpPr>
          <a:xfrm>
            <a:off x="9827070" y="4139608"/>
            <a:ext cx="457176" cy="565092"/>
            <a:chOff x="10253880" y="4435488"/>
            <a:chExt cx="457176" cy="5650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F4A5F28-9C18-4781-AAC6-3EFA4BF3835E}"/>
                </a:ext>
              </a:extLst>
            </p:cNvPr>
            <p:cNvGrpSpPr/>
            <p:nvPr/>
          </p:nvGrpSpPr>
          <p:grpSpPr>
            <a:xfrm>
              <a:off x="10343321" y="4435488"/>
              <a:ext cx="278296" cy="278296"/>
              <a:chOff x="1126435" y="1060174"/>
              <a:chExt cx="278296" cy="278296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1E8EF2F-7A03-4BA8-B9AB-F56F4DCFEA5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447244D-CEC4-4EFB-83CD-212CA5EBD6C3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FCCE5A-DDF1-4234-9532-F7B0E9A6CC19}"/>
                </a:ext>
              </a:extLst>
            </p:cNvPr>
            <p:cNvSpPr txBox="1"/>
            <p:nvPr/>
          </p:nvSpPr>
          <p:spPr>
            <a:xfrm>
              <a:off x="10253880" y="4692803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2-2</a:t>
              </a:r>
              <a:endParaRPr lang="ko-KR" altLang="en-US" sz="14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23DB362-F9BE-4C13-96BF-2BA6C429EC11}"/>
              </a:ext>
            </a:extLst>
          </p:cNvPr>
          <p:cNvGrpSpPr/>
          <p:nvPr/>
        </p:nvGrpSpPr>
        <p:grpSpPr>
          <a:xfrm>
            <a:off x="10436672" y="4142765"/>
            <a:ext cx="457176" cy="563659"/>
            <a:chOff x="11068870" y="4435363"/>
            <a:chExt cx="457176" cy="56365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5F346A2-DAD3-4980-A385-FE7621C571F9}"/>
                </a:ext>
              </a:extLst>
            </p:cNvPr>
            <p:cNvGrpSpPr/>
            <p:nvPr/>
          </p:nvGrpSpPr>
          <p:grpSpPr>
            <a:xfrm>
              <a:off x="11155035" y="4435363"/>
              <a:ext cx="278296" cy="278296"/>
              <a:chOff x="1126435" y="1060174"/>
              <a:chExt cx="278296" cy="27829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E30A56-3B4C-4A5D-9763-00760BDE5B6E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A592A5E-929D-4874-B983-EB44F6DDA390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596C35-E5A9-4152-B543-93E9BDEB3FB9}"/>
                </a:ext>
              </a:extLst>
            </p:cNvPr>
            <p:cNvSpPr txBox="1"/>
            <p:nvPr/>
          </p:nvSpPr>
          <p:spPr>
            <a:xfrm>
              <a:off x="11068870" y="469124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2-3</a:t>
              </a:r>
              <a:endParaRPr lang="ko-KR" altLang="en-US" sz="14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BB385D-1A2F-494E-B727-BF6B91267275}"/>
              </a:ext>
            </a:extLst>
          </p:cNvPr>
          <p:cNvGrpSpPr/>
          <p:nvPr/>
        </p:nvGrpSpPr>
        <p:grpSpPr>
          <a:xfrm>
            <a:off x="9267835" y="4707835"/>
            <a:ext cx="457176" cy="586177"/>
            <a:chOff x="9703915" y="4990751"/>
            <a:chExt cx="457176" cy="58617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F2B3ADF-8256-4A17-98CF-BE79D434B8B4}"/>
                </a:ext>
              </a:extLst>
            </p:cNvPr>
            <p:cNvGrpSpPr/>
            <p:nvPr/>
          </p:nvGrpSpPr>
          <p:grpSpPr>
            <a:xfrm>
              <a:off x="9793356" y="4990751"/>
              <a:ext cx="278296" cy="278296"/>
              <a:chOff x="1126435" y="1060174"/>
              <a:chExt cx="278296" cy="278296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A6A9F294-AEEA-4343-AADB-B8B2270AEB4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C01F8F5-F086-497F-B312-703A9893B961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A8FF72-3121-4E68-868E-B3AFAFE5BC8C}"/>
                </a:ext>
              </a:extLst>
            </p:cNvPr>
            <p:cNvSpPr txBox="1"/>
            <p:nvPr/>
          </p:nvSpPr>
          <p:spPr>
            <a:xfrm>
              <a:off x="9703915" y="5269151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3-1</a:t>
              </a:r>
              <a:endParaRPr lang="ko-KR" altLang="en-US" sz="14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FAC087-AEED-4AB4-A767-66059BAC482F}"/>
              </a:ext>
            </a:extLst>
          </p:cNvPr>
          <p:cNvGrpSpPr/>
          <p:nvPr/>
        </p:nvGrpSpPr>
        <p:grpSpPr>
          <a:xfrm>
            <a:off x="9827070" y="4704700"/>
            <a:ext cx="457176" cy="594573"/>
            <a:chOff x="10257174" y="5241946"/>
            <a:chExt cx="457176" cy="59457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3C4C6CD-4828-4908-B86A-3EFDC3A4DC72}"/>
                </a:ext>
              </a:extLst>
            </p:cNvPr>
            <p:cNvGrpSpPr/>
            <p:nvPr/>
          </p:nvGrpSpPr>
          <p:grpSpPr>
            <a:xfrm>
              <a:off x="10346615" y="5241946"/>
              <a:ext cx="278296" cy="278296"/>
              <a:chOff x="1126435" y="1060174"/>
              <a:chExt cx="278296" cy="278296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4EA4857A-78C1-45ED-849A-BD3189F3405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ECF1C97-F45A-4FF2-8237-DF9712924AEC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4EC20E-4DC6-4779-B085-27EF43B4BEB5}"/>
                </a:ext>
              </a:extLst>
            </p:cNvPr>
            <p:cNvSpPr txBox="1"/>
            <p:nvPr/>
          </p:nvSpPr>
          <p:spPr>
            <a:xfrm>
              <a:off x="10257174" y="552874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3-2</a:t>
              </a:r>
              <a:endParaRPr lang="ko-KR" altLang="en-US" sz="1400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46EEAB9-E604-485A-96F1-791A70F61733}"/>
              </a:ext>
            </a:extLst>
          </p:cNvPr>
          <p:cNvGrpSpPr/>
          <p:nvPr/>
        </p:nvGrpSpPr>
        <p:grpSpPr>
          <a:xfrm>
            <a:off x="10439700" y="4704700"/>
            <a:ext cx="457176" cy="593140"/>
            <a:chOff x="10803808" y="4990751"/>
            <a:chExt cx="457176" cy="59314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9C5DB9D-8095-4080-8F61-58D1EA62D77A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6AB9F81-BA41-445B-9381-C655F1C3755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5AF55D1-1E26-444A-82C7-D7F36347B7B7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643DE6-8B7B-4FE8-8DE6-5677A4F44573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3-3</a:t>
              </a:r>
              <a:endParaRPr lang="ko-KR" altLang="en-US" sz="140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F2B176-1508-4C62-AD89-3459C035744E}"/>
              </a:ext>
            </a:extLst>
          </p:cNvPr>
          <p:cNvGrpSpPr/>
          <p:nvPr/>
        </p:nvGrpSpPr>
        <p:grpSpPr>
          <a:xfrm>
            <a:off x="10976708" y="4139608"/>
            <a:ext cx="457176" cy="593140"/>
            <a:chOff x="10803808" y="4990751"/>
            <a:chExt cx="457176" cy="59314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34F122B-F41A-405F-A3AE-4C05321F7EAE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AF4DD9FA-1DF2-49C2-8118-48AACD6CC29E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F3D8B0C-8CB3-4E42-8B6A-7DAAA9C5F921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C6BFC0-7275-4457-B9DD-723F87F5AED8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2-4</a:t>
              </a:r>
              <a:endParaRPr lang="ko-KR" altLang="en-US" sz="14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2731953-5142-4786-B572-D4A4F4196F9C}"/>
              </a:ext>
            </a:extLst>
          </p:cNvPr>
          <p:cNvGrpSpPr/>
          <p:nvPr/>
        </p:nvGrpSpPr>
        <p:grpSpPr>
          <a:xfrm>
            <a:off x="11524030" y="4128401"/>
            <a:ext cx="457176" cy="593140"/>
            <a:chOff x="10803808" y="4990751"/>
            <a:chExt cx="457176" cy="59314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2D23FD0-FC62-4FDA-BC53-BD475ED12048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D12AB92-7513-4CF9-BB9D-304B2C26009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FDE0CE5E-B5C1-4D43-9A51-7789B1A84875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76167C-34F9-409F-92B3-F3020CFB4254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2-5</a:t>
              </a:r>
              <a:endParaRPr lang="ko-KR" altLang="en-US" sz="14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8BC3E9A-E612-4D84-BEF9-A8B8C82303E1}"/>
              </a:ext>
            </a:extLst>
          </p:cNvPr>
          <p:cNvGrpSpPr/>
          <p:nvPr/>
        </p:nvGrpSpPr>
        <p:grpSpPr>
          <a:xfrm>
            <a:off x="10984512" y="4715907"/>
            <a:ext cx="457176" cy="593140"/>
            <a:chOff x="10803808" y="4990751"/>
            <a:chExt cx="457176" cy="59314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BE22400-4622-4DE4-9A90-EB58E8DFFD14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DBB7646A-9B4C-4AC5-A13D-869D998FDBEB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4260C07-6DB3-40FA-BF45-27F4AE5FD090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D7E2D88-2AD3-410D-8601-C864F85441B0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3-4</a:t>
              </a:r>
              <a:endParaRPr lang="ko-KR" altLang="en-US" sz="14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81514F4-8D70-4998-80C2-477E6DA427E5}"/>
              </a:ext>
            </a:extLst>
          </p:cNvPr>
          <p:cNvGrpSpPr/>
          <p:nvPr/>
        </p:nvGrpSpPr>
        <p:grpSpPr>
          <a:xfrm>
            <a:off x="11531834" y="4704700"/>
            <a:ext cx="457176" cy="593140"/>
            <a:chOff x="10803808" y="4990751"/>
            <a:chExt cx="457176" cy="59314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D5C0FD2-1743-4C13-B26C-C988F549B6EB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AE79C07-8716-4A91-8767-0EAE43C61C4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4466843C-F192-44EB-A395-54C9116C53E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FE912B3-077C-45F8-8E71-7436F9D8296C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3-5</a:t>
              </a:r>
              <a:endParaRPr lang="ko-KR" altLang="en-US" sz="14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F2C3AB-AD59-4A3A-B520-5AC605B8A73D}"/>
              </a:ext>
            </a:extLst>
          </p:cNvPr>
          <p:cNvGrpSpPr/>
          <p:nvPr/>
        </p:nvGrpSpPr>
        <p:grpSpPr>
          <a:xfrm>
            <a:off x="9264505" y="5326421"/>
            <a:ext cx="457176" cy="556696"/>
            <a:chOff x="9435568" y="4436476"/>
            <a:chExt cx="457176" cy="55669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6529C07-E044-4C1C-A84E-E6BB56E9B20A}"/>
                </a:ext>
              </a:extLst>
            </p:cNvPr>
            <p:cNvGrpSpPr/>
            <p:nvPr/>
          </p:nvGrpSpPr>
          <p:grpSpPr>
            <a:xfrm>
              <a:off x="9525009" y="4436476"/>
              <a:ext cx="278296" cy="278296"/>
              <a:chOff x="1126435" y="1060174"/>
              <a:chExt cx="278296" cy="278296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D0FFBA52-4D38-4676-BCC8-CB634C768D9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B80DE4AF-C570-4C57-A934-0B2456A2BFB2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B4B361C-1C25-4BB4-BEED-599E3F5BF9FD}"/>
                </a:ext>
              </a:extLst>
            </p:cNvPr>
            <p:cNvSpPr txBox="1"/>
            <p:nvPr/>
          </p:nvSpPr>
          <p:spPr>
            <a:xfrm>
              <a:off x="9435568" y="468539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4-1</a:t>
              </a:r>
              <a:endParaRPr lang="ko-KR" altLang="en-US" sz="1400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094E89-5CCA-4DC3-A899-247E1BFD9A6D}"/>
              </a:ext>
            </a:extLst>
          </p:cNvPr>
          <p:cNvGrpSpPr/>
          <p:nvPr/>
        </p:nvGrpSpPr>
        <p:grpSpPr>
          <a:xfrm>
            <a:off x="9827070" y="5326473"/>
            <a:ext cx="457176" cy="565092"/>
            <a:chOff x="10253880" y="4435488"/>
            <a:chExt cx="457176" cy="565092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823099F-7AC6-4D3C-81A3-1A755B676384}"/>
                </a:ext>
              </a:extLst>
            </p:cNvPr>
            <p:cNvGrpSpPr/>
            <p:nvPr/>
          </p:nvGrpSpPr>
          <p:grpSpPr>
            <a:xfrm>
              <a:off x="10343321" y="4435488"/>
              <a:ext cx="278296" cy="278296"/>
              <a:chOff x="1126435" y="1060174"/>
              <a:chExt cx="278296" cy="278296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D4373952-4DC2-43F1-A5FD-A2403157AFB7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56E38410-69B4-4059-A039-4FC2EEAB7BA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54F53F-0EE2-4B32-BFD6-9050C3EDB72D}"/>
                </a:ext>
              </a:extLst>
            </p:cNvPr>
            <p:cNvSpPr txBox="1"/>
            <p:nvPr/>
          </p:nvSpPr>
          <p:spPr>
            <a:xfrm>
              <a:off x="10253880" y="4692803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4-2</a:t>
              </a:r>
              <a:endParaRPr lang="ko-KR" altLang="en-US" sz="1400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72F75C1-A51B-46A3-B2F3-33AE06A38490}"/>
              </a:ext>
            </a:extLst>
          </p:cNvPr>
          <p:cNvGrpSpPr/>
          <p:nvPr/>
        </p:nvGrpSpPr>
        <p:grpSpPr>
          <a:xfrm>
            <a:off x="10436672" y="5329630"/>
            <a:ext cx="457176" cy="563659"/>
            <a:chOff x="11068870" y="4435363"/>
            <a:chExt cx="457176" cy="563659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1E73D39-1505-4020-8EC9-BB64AE387424}"/>
                </a:ext>
              </a:extLst>
            </p:cNvPr>
            <p:cNvGrpSpPr/>
            <p:nvPr/>
          </p:nvGrpSpPr>
          <p:grpSpPr>
            <a:xfrm>
              <a:off x="11155035" y="4435363"/>
              <a:ext cx="278296" cy="278296"/>
              <a:chOff x="1126435" y="1060174"/>
              <a:chExt cx="278296" cy="278296"/>
            </a:xfrm>
          </p:grpSpPr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5C881C4-5750-424F-8750-31035A4D217D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5AE92B1A-D60D-4435-B7BB-0F35E18E4975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ACC974-2AC9-4B4D-820E-DBC08673BBB6}"/>
                </a:ext>
              </a:extLst>
            </p:cNvPr>
            <p:cNvSpPr txBox="1"/>
            <p:nvPr/>
          </p:nvSpPr>
          <p:spPr>
            <a:xfrm>
              <a:off x="11068870" y="469124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4-3</a:t>
              </a:r>
              <a:endParaRPr lang="ko-KR" altLang="en-US" sz="14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1FC5A3C-9FAA-426D-BAEA-E063DA91704B}"/>
              </a:ext>
            </a:extLst>
          </p:cNvPr>
          <p:cNvGrpSpPr/>
          <p:nvPr/>
        </p:nvGrpSpPr>
        <p:grpSpPr>
          <a:xfrm>
            <a:off x="10976708" y="5326473"/>
            <a:ext cx="457176" cy="593140"/>
            <a:chOff x="10803808" y="4990751"/>
            <a:chExt cx="457176" cy="593140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D5A156C-D881-4D8E-87D0-D505FEF293F1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02367373-E330-468C-B535-EB69F44A1C16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C26E2785-D146-4AAA-8D86-58BD5B28660F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430390B-991E-4A90-9B58-A54DD6184A14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4-4</a:t>
              </a:r>
              <a:endParaRPr lang="ko-KR" altLang="en-US" sz="140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F3A3B53-B5DE-4BC1-A5F6-95149D2A0CCB}"/>
              </a:ext>
            </a:extLst>
          </p:cNvPr>
          <p:cNvGrpSpPr/>
          <p:nvPr/>
        </p:nvGrpSpPr>
        <p:grpSpPr>
          <a:xfrm>
            <a:off x="11524030" y="5315266"/>
            <a:ext cx="457176" cy="593140"/>
            <a:chOff x="10803808" y="4990751"/>
            <a:chExt cx="457176" cy="59314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E13D012-B949-4EC1-8867-9E7CF9877B8C}"/>
                </a:ext>
              </a:extLst>
            </p:cNvPr>
            <p:cNvGrpSpPr/>
            <p:nvPr/>
          </p:nvGrpSpPr>
          <p:grpSpPr>
            <a:xfrm>
              <a:off x="10889973" y="4990751"/>
              <a:ext cx="278296" cy="278296"/>
              <a:chOff x="1126435" y="1060174"/>
              <a:chExt cx="278296" cy="278296"/>
            </a:xfrm>
          </p:grpSpPr>
          <p:sp>
            <p:nvSpPr>
              <p:cNvPr id="94" name="사각형: 둥근 모서리 93">
                <a:extLst>
                  <a:ext uri="{FF2B5EF4-FFF2-40B4-BE49-F238E27FC236}">
                    <a16:creationId xmlns:a16="http://schemas.microsoft.com/office/drawing/2014/main" id="{2099DE04-81CE-4EC6-844F-048A24698BC7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16754C6-D8BE-4427-8C8A-EE0A26CCCD76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606AC53-D0B5-46E7-964F-A27A425FD7CD}"/>
                </a:ext>
              </a:extLst>
            </p:cNvPr>
            <p:cNvSpPr txBox="1"/>
            <p:nvPr/>
          </p:nvSpPr>
          <p:spPr>
            <a:xfrm>
              <a:off x="10803808" y="5276114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4-5</a:t>
              </a:r>
              <a:endParaRPr lang="ko-KR" altLang="en-US" sz="140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C71A245-E8F1-4733-B16B-C149C5197278}"/>
              </a:ext>
            </a:extLst>
          </p:cNvPr>
          <p:cNvGrpSpPr/>
          <p:nvPr/>
        </p:nvGrpSpPr>
        <p:grpSpPr>
          <a:xfrm>
            <a:off x="9840933" y="5922645"/>
            <a:ext cx="457176" cy="546866"/>
            <a:chOff x="9703915" y="3880223"/>
            <a:chExt cx="457176" cy="54686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7CC22533-F898-4EE3-9D1C-B72C442B0653}"/>
                </a:ext>
              </a:extLst>
            </p:cNvPr>
            <p:cNvGrpSpPr/>
            <p:nvPr/>
          </p:nvGrpSpPr>
          <p:grpSpPr>
            <a:xfrm>
              <a:off x="9793357" y="3880223"/>
              <a:ext cx="278296" cy="278296"/>
              <a:chOff x="1126435" y="1060174"/>
              <a:chExt cx="278296" cy="278296"/>
            </a:xfrm>
          </p:grpSpPr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3B6E750F-593E-4FD8-AC72-488786F36005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4574029-ABFB-497B-BCEB-BF9F92CFE12B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A2481E4-0A16-4F1B-9548-E15DCB89D37E}"/>
                </a:ext>
              </a:extLst>
            </p:cNvPr>
            <p:cNvSpPr txBox="1"/>
            <p:nvPr/>
          </p:nvSpPr>
          <p:spPr>
            <a:xfrm>
              <a:off x="9703915" y="4119312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5-1</a:t>
              </a:r>
              <a:endParaRPr lang="ko-KR" altLang="en-US" sz="1400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12D6BC9-AC73-44CC-A477-E46655567493}"/>
              </a:ext>
            </a:extLst>
          </p:cNvPr>
          <p:cNvGrpSpPr/>
          <p:nvPr/>
        </p:nvGrpSpPr>
        <p:grpSpPr>
          <a:xfrm>
            <a:off x="10433951" y="5921411"/>
            <a:ext cx="457176" cy="555264"/>
            <a:chOff x="10253880" y="3627823"/>
            <a:chExt cx="457176" cy="555264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C30C636D-46CD-4B56-B12E-601BB2840757}"/>
                </a:ext>
              </a:extLst>
            </p:cNvPr>
            <p:cNvGrpSpPr/>
            <p:nvPr/>
          </p:nvGrpSpPr>
          <p:grpSpPr>
            <a:xfrm>
              <a:off x="10343322" y="3627823"/>
              <a:ext cx="278296" cy="278296"/>
              <a:chOff x="1126435" y="1060174"/>
              <a:chExt cx="278296" cy="278296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C43CF45A-D456-4D60-8746-484A30CD6BE0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50BCEA06-09CC-4FC5-AAEF-6DA5DE7DC772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CFB277-97F8-40D1-9115-8A6528940B30}"/>
                </a:ext>
              </a:extLst>
            </p:cNvPr>
            <p:cNvSpPr txBox="1"/>
            <p:nvPr/>
          </p:nvSpPr>
          <p:spPr>
            <a:xfrm>
              <a:off x="10253880" y="3875310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5-2</a:t>
              </a:r>
              <a:endParaRPr lang="ko-KR" altLang="en-US" sz="1400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77A2BEB-DEF9-49D4-81BE-5A2AE4EA22D7}"/>
              </a:ext>
            </a:extLst>
          </p:cNvPr>
          <p:cNvGrpSpPr/>
          <p:nvPr/>
        </p:nvGrpSpPr>
        <p:grpSpPr>
          <a:xfrm>
            <a:off x="10977261" y="5924316"/>
            <a:ext cx="457176" cy="553830"/>
            <a:chOff x="10803808" y="3880222"/>
            <a:chExt cx="457176" cy="55383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39E2CAD-23ED-403A-9CBF-40E618BCCB8C}"/>
                </a:ext>
              </a:extLst>
            </p:cNvPr>
            <p:cNvGrpSpPr/>
            <p:nvPr/>
          </p:nvGrpSpPr>
          <p:grpSpPr>
            <a:xfrm>
              <a:off x="10889975" y="3880222"/>
              <a:ext cx="278296" cy="278296"/>
              <a:chOff x="1126435" y="1060174"/>
              <a:chExt cx="278296" cy="278296"/>
            </a:xfrm>
          </p:grpSpPr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E6AC70BF-95D4-4F82-A047-3477A3C26F7F}"/>
                  </a:ext>
                </a:extLst>
              </p:cNvPr>
              <p:cNvSpPr/>
              <p:nvPr/>
            </p:nvSpPr>
            <p:spPr>
              <a:xfrm>
                <a:off x="1126435" y="1060174"/>
                <a:ext cx="278296" cy="2782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756CEB46-93C6-4EAE-A889-9E28E04F732C}"/>
                  </a:ext>
                </a:extLst>
              </p:cNvPr>
              <p:cNvSpPr/>
              <p:nvPr/>
            </p:nvSpPr>
            <p:spPr>
              <a:xfrm>
                <a:off x="1212574" y="1146313"/>
                <a:ext cx="106017" cy="10601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1E362A9-516D-4ACD-AAC2-9510AD2D01D7}"/>
                </a:ext>
              </a:extLst>
            </p:cNvPr>
            <p:cNvSpPr txBox="1"/>
            <p:nvPr/>
          </p:nvSpPr>
          <p:spPr>
            <a:xfrm>
              <a:off x="10803808" y="4126275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5-3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26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프로토콜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21F537D-F805-4DF0-8F48-FF43A01B8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403657"/>
              </p:ext>
            </p:extLst>
          </p:nvPr>
        </p:nvGraphicFramePr>
        <p:xfrm>
          <a:off x="280988" y="914400"/>
          <a:ext cx="11633202" cy="29667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장비 식별용 비트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고유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4"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6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2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65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송신 종료 바이트 </a:t>
                      </a:r>
                      <a:r>
                        <a:rPr lang="en-US" altLang="ko-KR" dirty="0"/>
                        <a:t>(0x0D)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C6D21D-D1E1-439F-81F0-FFC7D4C2BCFE}"/>
              </a:ext>
            </a:extLst>
          </p:cNvPr>
          <p:cNvSpPr txBox="1">
            <a:spLocks/>
          </p:cNvSpPr>
          <p:nvPr/>
        </p:nvSpPr>
        <p:spPr>
          <a:xfrm>
            <a:off x="280988" y="4038378"/>
            <a:ext cx="11632095" cy="257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패킷 크기 </a:t>
            </a:r>
            <a:r>
              <a:rPr lang="en-US" altLang="ko-KR" sz="2000" dirty="0"/>
              <a:t>: 6byte(</a:t>
            </a:r>
            <a:r>
              <a:rPr lang="ko-KR" altLang="en-US" sz="2000" dirty="0"/>
              <a:t>이착륙장에만 한해서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장비고유번호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장비 식별용 비트</a:t>
            </a:r>
            <a:endParaRPr lang="en-US" altLang="ko-K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이착륙장</a:t>
            </a:r>
            <a:r>
              <a:rPr lang="en-US" altLang="ko-KR" sz="1200" dirty="0"/>
              <a:t>		0b01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게이트</a:t>
            </a:r>
            <a:r>
              <a:rPr lang="en-US" altLang="ko-KR" sz="1200" dirty="0"/>
              <a:t>		0b10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그라운드 시스템</a:t>
            </a:r>
            <a:r>
              <a:rPr lang="en-US" altLang="ko-KR" sz="1200" dirty="0"/>
              <a:t>	0b11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고유번호 </a:t>
            </a:r>
            <a:r>
              <a:rPr lang="en-US" altLang="ko-KR" sz="1600" dirty="0"/>
              <a:t>: 1 ~ 63</a:t>
            </a:r>
          </a:p>
          <a:p>
            <a:r>
              <a:rPr lang="en-US" altLang="ko-KR" sz="2000" dirty="0"/>
              <a:t>ACK</a:t>
            </a:r>
            <a:r>
              <a:rPr lang="ko-KR" altLang="en-US" sz="2000" dirty="0"/>
              <a:t>메세지는 장비고유번호만 그라운드 시스템으로 바꾸어 받은 데이터를 그대로 전송 받음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7968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633</Words>
  <Application>Microsoft Office PowerPoint</Application>
  <PresentationFormat>와이드스크린</PresentationFormat>
  <Paragraphs>201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드론 트레이닝 시스템</vt:lpstr>
      <vt:lpstr>Revision</vt:lpstr>
      <vt:lpstr>목차</vt:lpstr>
      <vt:lpstr>개발 개요 – 요구 사항</vt:lpstr>
      <vt:lpstr>개발 개요 – 장치 사양</vt:lpstr>
      <vt:lpstr>개발 구성 – 사용 구성도</vt:lpstr>
      <vt:lpstr>개발 구성 – 시스템 구성도</vt:lpstr>
      <vt:lpstr>개발 구성 – 데이터 포맷 &amp; 스위치 배치 &amp; LED제어</vt:lpstr>
      <vt:lpstr>개발 구성 – 프로토콜</vt:lpstr>
      <vt:lpstr>개발 현황 – 17/07/13</vt:lpstr>
      <vt:lpstr>개발 현황 – 17/07/13</vt:lpstr>
      <vt:lpstr>개발 현황 – 17/08/30</vt:lpstr>
      <vt:lpstr>개발 현황 – 17/09/12</vt:lpstr>
      <vt:lpstr>개발 현황 – 17/09/26</vt:lpstr>
      <vt:lpstr>문제점 및 해결방안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트레이닝 시스템</dc:title>
  <dc:creator>황인후</dc:creator>
  <cp:lastModifiedBy>황인후</cp:lastModifiedBy>
  <cp:revision>71</cp:revision>
  <dcterms:created xsi:type="dcterms:W3CDTF">2017-07-12T17:20:54Z</dcterms:created>
  <dcterms:modified xsi:type="dcterms:W3CDTF">2017-09-28T09:28:08Z</dcterms:modified>
</cp:coreProperties>
</file>